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293" r:id="rId3"/>
    <p:sldId id="411" r:id="rId4"/>
    <p:sldId id="412" r:id="rId5"/>
    <p:sldId id="385" r:id="rId6"/>
    <p:sldId id="436" r:id="rId7"/>
    <p:sldId id="384" r:id="rId8"/>
    <p:sldId id="413" r:id="rId9"/>
    <p:sldId id="414" r:id="rId10"/>
    <p:sldId id="417" r:id="rId11"/>
    <p:sldId id="419" r:id="rId12"/>
    <p:sldId id="437" r:id="rId13"/>
    <p:sldId id="420" r:id="rId14"/>
    <p:sldId id="426" r:id="rId15"/>
    <p:sldId id="422" r:id="rId16"/>
    <p:sldId id="431" r:id="rId17"/>
    <p:sldId id="438" r:id="rId18"/>
    <p:sldId id="402" r:id="rId19"/>
    <p:sldId id="388" r:id="rId20"/>
    <p:sldId id="442" r:id="rId21"/>
    <p:sldId id="349" r:id="rId22"/>
    <p:sldId id="427" r:id="rId23"/>
    <p:sldId id="383" r:id="rId24"/>
    <p:sldId id="434" r:id="rId25"/>
    <p:sldId id="441" r:id="rId26"/>
    <p:sldId id="439" r:id="rId27"/>
    <p:sldId id="260" r:id="rId28"/>
    <p:sldId id="366" r:id="rId29"/>
    <p:sldId id="424" r:id="rId30"/>
    <p:sldId id="389" r:id="rId31"/>
    <p:sldId id="432" r:id="rId32"/>
    <p:sldId id="372" r:id="rId33"/>
    <p:sldId id="376" r:id="rId34"/>
    <p:sldId id="374" r:id="rId35"/>
    <p:sldId id="425" r:id="rId36"/>
    <p:sldId id="377" r:id="rId37"/>
    <p:sldId id="378" r:id="rId38"/>
    <p:sldId id="428" r:id="rId3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961"/>
    <p:restoredTop sz="89109"/>
  </p:normalViewPr>
  <p:slideViewPr>
    <p:cSldViewPr snapToGrid="0" snapToObjects="1">
      <p:cViewPr>
        <p:scale>
          <a:sx n="191" d="100"/>
          <a:sy n="191" d="100"/>
        </p:scale>
        <p:origin x="1272" y="42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6.xml"/><Relationship Id="rId2" Type="http://schemas.openxmlformats.org/officeDocument/2006/relationships/slide" Target="slides/slide34.xml"/><Relationship Id="rId1" Type="http://schemas.openxmlformats.org/officeDocument/2006/relationships/slide" Target="slides/slide30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4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03EB-2786-5F02-0FA7-38C4DDE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9D7F0561-6589-A5E2-B6C7-3C40D1BB90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181F0875-9161-1D9D-D552-582CCB085D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900C5C5-B155-C5D4-91C6-697343C08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37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Hydroxyl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25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48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E6D0-6A60-9B1D-64D7-85D9C554D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F85B6E1-8A86-4CA2-FF72-34EC418D2B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64706C47-F329-C22F-88A0-91495BDA02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FFC3124-D29F-90BD-F57F-AF6E17DB6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76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1/30/25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youtu.be/vwqNVXYeG7w?si=EuwXmqEuVqIe0rB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_lD8JyAbwEo?si=D77UkLxws-ZSSuvl" TargetMode="External"/><Relationship Id="rId5" Type="http://schemas.openxmlformats.org/officeDocument/2006/relationships/hyperlink" Target="http://youtu.be/v8p4ph2MAvI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2177"/>
            <a:ext cx="7772400" cy="2079583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Topic 3: Next-gen Sequencing Technologies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3023678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1/28/2025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234950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40" y="462796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3529856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404194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529857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8" y="1933763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40354"/>
            <a:ext cx="8229600" cy="63116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Reversible terminator chemistry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34595-A000-FCA9-8384-817BD9BEFF25}"/>
              </a:ext>
            </a:extLst>
          </p:cNvPr>
          <p:cNvSpPr txBox="1"/>
          <p:nvPr/>
        </p:nvSpPr>
        <p:spPr>
          <a:xfrm>
            <a:off x="161102" y="4526112"/>
            <a:ext cx="431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Chen et al., 2013, Genomics Proteomics Bioinformatics, 11:34–40.</a:t>
            </a:r>
          </a:p>
        </p:txBody>
      </p:sp>
      <p:pic>
        <p:nvPicPr>
          <p:cNvPr id="2052" name="Picture 4" descr="Structure schematic of irreversible and reversible terminators used in sequencing technologies">
            <a:extLst>
              <a:ext uri="{FF2B5EF4-FFF2-40B4-BE49-F238E27FC236}">
                <a16:creationId xmlns:a16="http://schemas.microsoft.com/office/drawing/2014/main" id="{44540A30-9D69-6D70-CCC1-2036A07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" y="1231587"/>
            <a:ext cx="2973658" cy="3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1AD1D-DD97-44C6-07BA-0A1349747D63}"/>
              </a:ext>
            </a:extLst>
          </p:cNvPr>
          <p:cNvSpPr txBox="1"/>
          <p:nvPr/>
        </p:nvSpPr>
        <p:spPr>
          <a:xfrm>
            <a:off x="3804483" y="1678046"/>
            <a:ext cx="103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7A1D-FDDC-389C-FA1F-E3E7CA4619C5}"/>
              </a:ext>
            </a:extLst>
          </p:cNvPr>
          <p:cNvSpPr txBox="1"/>
          <p:nvPr/>
        </p:nvSpPr>
        <p:spPr>
          <a:xfrm>
            <a:off x="3728661" y="323024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7727-F001-8F9D-7090-6DA26628F42E}"/>
              </a:ext>
            </a:extLst>
          </p:cNvPr>
          <p:cNvSpPr txBox="1"/>
          <p:nvPr/>
        </p:nvSpPr>
        <p:spPr>
          <a:xfrm>
            <a:off x="5925641" y="1888633"/>
            <a:ext cx="3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3’A  C  T 5’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23F1-27A1-719B-36EB-A762BBE4ED05}"/>
              </a:ext>
            </a:extLst>
          </p:cNvPr>
          <p:cNvSpPr txBox="1"/>
          <p:nvPr/>
        </p:nvSpPr>
        <p:spPr>
          <a:xfrm>
            <a:off x="6110467" y="242528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rgbClr val="FF0000"/>
                </a:solidFill>
              </a:rPr>
              <a:t>dye</a:t>
            </a:r>
            <a:r>
              <a:rPr lang="en-US" dirty="0" err="1"/>
              <a:t>T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004B5-E989-2C8C-15C1-B4E8A91BD7A7}"/>
              </a:ext>
            </a:extLst>
          </p:cNvPr>
          <p:cNvSpPr txBox="1"/>
          <p:nvPr/>
        </p:nvSpPr>
        <p:spPr>
          <a:xfrm>
            <a:off x="6441624" y="288706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684-5192-F1BA-E2B3-4A87EE768CB2}"/>
              </a:ext>
            </a:extLst>
          </p:cNvPr>
          <p:cNvSpPr txBox="1"/>
          <p:nvPr/>
        </p:nvSpPr>
        <p:spPr>
          <a:xfrm>
            <a:off x="6825618" y="288706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dirty="0" err="1"/>
              <a:t>G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E5C10-B53D-D55B-6348-BEF4A555FFB3}"/>
              </a:ext>
            </a:extLst>
          </p:cNvPr>
          <p:cNvSpPr txBox="1"/>
          <p:nvPr/>
        </p:nvSpPr>
        <p:spPr>
          <a:xfrm>
            <a:off x="6429017" y="334197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51AB8-9DBA-3538-A6CE-6778D1AE2EE7}"/>
              </a:ext>
            </a:extLst>
          </p:cNvPr>
          <p:cNvSpPr txBox="1"/>
          <p:nvPr/>
        </p:nvSpPr>
        <p:spPr>
          <a:xfrm>
            <a:off x="7143020" y="334197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560-C2D0-24D9-6912-520D6FCF73D1}"/>
              </a:ext>
            </a:extLst>
          </p:cNvPr>
          <p:cNvSpPr txBox="1"/>
          <p:nvPr/>
        </p:nvSpPr>
        <p:spPr>
          <a:xfrm>
            <a:off x="7530589" y="332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dirty="0" err="1"/>
              <a:t>A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5BB47-264E-E61C-FDE7-CD38FE801BD5}"/>
              </a:ext>
            </a:extLst>
          </p:cNvPr>
          <p:cNvSpPr txBox="1"/>
          <p:nvPr/>
        </p:nvSpPr>
        <p:spPr>
          <a:xfrm>
            <a:off x="4899650" y="178863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rgbClr val="FF0000"/>
                </a:solidFill>
              </a:rPr>
              <a:t>dye</a:t>
            </a:r>
            <a:r>
              <a:rPr lang="en-US" sz="1600" dirty="0" err="1"/>
              <a:t>T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C6175-C66D-DA26-54D8-44936D3815B1}"/>
              </a:ext>
            </a:extLst>
          </p:cNvPr>
          <p:cNvSpPr txBox="1"/>
          <p:nvPr/>
        </p:nvSpPr>
        <p:spPr>
          <a:xfrm>
            <a:off x="4683201" y="210018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sz="1600" dirty="0" err="1"/>
              <a:t>G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D0427-B2EF-7599-20CA-DC50219FCB50}"/>
              </a:ext>
            </a:extLst>
          </p:cNvPr>
          <p:cNvSpPr txBox="1"/>
          <p:nvPr/>
        </p:nvSpPr>
        <p:spPr>
          <a:xfrm>
            <a:off x="5254051" y="208464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A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40C71-6E4C-7AD1-78A2-D59E8C635A8F}"/>
              </a:ext>
            </a:extLst>
          </p:cNvPr>
          <p:cNvSpPr txBox="1"/>
          <p:nvPr/>
        </p:nvSpPr>
        <p:spPr>
          <a:xfrm>
            <a:off x="4908388" y="244180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5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C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99B-3ECF-E178-4F3E-85CE63A7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E4D879AF-0FE7-F66D-43CA-C8637FA7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5790B6CC-38A7-B8F2-7C51-C70AFAEB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2366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7D06-A4D2-A394-51C6-2026230E7183}"/>
              </a:ext>
            </a:extLst>
          </p:cNvPr>
          <p:cNvSpPr txBox="1"/>
          <p:nvPr/>
        </p:nvSpPr>
        <p:spPr>
          <a:xfrm>
            <a:off x="519653" y="774998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96ADD6B7-BA61-A08B-FF97-0A8C04680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22470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  <p:extLst>
      <p:ext uri="{BB962C8B-B14F-4D97-AF65-F5344CB8AC3E}">
        <p14:creationId xmlns:p14="http://schemas.microsoft.com/office/powerpoint/2010/main" val="382890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508" y="152155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8" y="686511"/>
            <a:ext cx="6241536" cy="44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2170157"/>
            <a:ext cx="2748945" cy="11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781012"/>
            <a:ext cx="2748945" cy="1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" y="3494617"/>
            <a:ext cx="1337224" cy="14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13" y="3981596"/>
            <a:ext cx="1650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latin typeface="+mn-lt"/>
              </a:rPr>
              <a:t>NovaSeq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4098" name="Picture 2" descr="MiSeq i100 specifications">
            <a:extLst>
              <a:ext uri="{FF2B5EF4-FFF2-40B4-BE49-F238E27FC236}">
                <a16:creationId xmlns:a16="http://schemas.microsoft.com/office/drawing/2014/main" id="{0E091610-10EE-9248-2391-E5AC0A4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8" y="1124126"/>
            <a:ext cx="3202963" cy="3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9BC2-6526-47A4-9A7B-5DEFFEC3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26" y="1742283"/>
            <a:ext cx="2796263" cy="206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C4272-D30A-D67B-DAFA-D65BD4FEE8AB}"/>
              </a:ext>
            </a:extLst>
          </p:cNvPr>
          <p:cNvSpPr txBox="1"/>
          <p:nvPr/>
        </p:nvSpPr>
        <p:spPr>
          <a:xfrm>
            <a:off x="3863857" y="421606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  <a:hlinkClick r:id="rId7"/>
              </a:rPr>
              <a:t>MiSeq</a:t>
            </a:r>
            <a:r>
              <a:rPr lang="en-US" sz="1200" dirty="0">
                <a:latin typeface="+mn-lt"/>
                <a:hlinkClick r:id="rId7"/>
              </a:rPr>
              <a:t> i100 video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073151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768028"/>
            <a:ext cx="5076466" cy="415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889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265697" y="617956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265696" y="2484670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265695" y="4351384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5822915" y="2615787"/>
            <a:ext cx="2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SMRTbell</a:t>
            </a:r>
            <a:r>
              <a:rPr lang="en-US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DC644-10C8-111D-8673-9E264F3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49E97-A44F-7D3A-8A98-27F307A8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8" y="971277"/>
            <a:ext cx="4800288" cy="16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le with a hole in the middle&#10;&#10;AI-generated content may be incorrect.">
            <a:extLst>
              <a:ext uri="{FF2B5EF4-FFF2-40B4-BE49-F238E27FC236}">
                <a16:creationId xmlns:a16="http://schemas.microsoft.com/office/drawing/2014/main" id="{26A5A640-EEF1-BF16-7611-C70F06D3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3" y="740951"/>
            <a:ext cx="2746574" cy="4026312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267E842-EAF5-6D0B-D465-AD437F7906B6}"/>
              </a:ext>
            </a:extLst>
          </p:cNvPr>
          <p:cNvSpPr txBox="1"/>
          <p:nvPr/>
        </p:nvSpPr>
        <p:spPr>
          <a:xfrm>
            <a:off x="6353819" y="4671775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6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D1BA160-0E47-5D9D-E35C-8B3294705CF9}"/>
              </a:ext>
            </a:extLst>
          </p:cNvPr>
          <p:cNvSpPr txBox="1">
            <a:spLocks/>
          </p:cNvSpPr>
          <p:nvPr/>
        </p:nvSpPr>
        <p:spPr bwMode="auto">
          <a:xfrm>
            <a:off x="302508" y="142712"/>
            <a:ext cx="8538983" cy="5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93F90-CA3C-7C30-C4AC-B5DB39AB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81" y="2804652"/>
            <a:ext cx="3050597" cy="2033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3822A-F933-1DFE-ECEF-2DE2503044D0}"/>
              </a:ext>
            </a:extLst>
          </p:cNvPr>
          <p:cNvSpPr txBox="1"/>
          <p:nvPr/>
        </p:nvSpPr>
        <p:spPr>
          <a:xfrm>
            <a:off x="2819423" y="3218116"/>
            <a:ext cx="25728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&gt;99%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246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746163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278316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 content)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" y="1741013"/>
            <a:ext cx="2789821" cy="2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28" y="46179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Peng </a:t>
            </a:r>
            <a:r>
              <a:rPr lang="en-US" altLang="en-US" sz="1200" i="1" dirty="0">
                <a:latin typeface="Arial" panose="020B0604020202020204" pitchFamily="34" charset="0"/>
              </a:rPr>
              <a:t>et al</a:t>
            </a:r>
            <a:r>
              <a:rPr lang="en-US" altLang="en-US" sz="1200" dirty="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3075604" y="2094458"/>
            <a:ext cx="10132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PacBio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1555525" y="2879886"/>
            <a:ext cx="1189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41" y="910750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12960"/>
            <a:ext cx="7653339" cy="31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921858"/>
            <a:ext cx="8350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PacBio has solved </a:t>
            </a:r>
            <a:r>
              <a:rPr lang="en-US" altLang="en-US" i="1" dirty="0">
                <a:latin typeface="Arial" panose="020B0604020202020204" pitchFamily="34" charset="0"/>
              </a:rPr>
              <a:t>de novo </a:t>
            </a:r>
            <a:r>
              <a:rPr lang="en-US" altLang="en-US" dirty="0">
                <a:latin typeface="Arial" panose="020B0604020202020204" pitchFamily="34" charset="0"/>
              </a:rPr>
              <a:t>assemblies of most bacterial genomes and it will solve assemblies of small “simple” genomes (e.g., &lt;500 </a:t>
            </a:r>
            <a:r>
              <a:rPr lang="en-US" altLang="en-US" dirty="0" err="1">
                <a:latin typeface="Arial" panose="020B0604020202020204" pitchFamily="34" charset="0"/>
              </a:rPr>
              <a:t>Mbp</a:t>
            </a:r>
            <a:r>
              <a:rPr lang="en-US" altLang="en-US" dirty="0">
                <a:latin typeface="Arial" panose="020B0604020202020204" pitchFamily="34" charset="0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Early-generation 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" y="124295"/>
            <a:ext cx="8229600" cy="736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10" y="1022869"/>
            <a:ext cx="2293145" cy="20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74" y="1022869"/>
            <a:ext cx="4139852" cy="14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52" y="3379498"/>
            <a:ext cx="2615222" cy="1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7" y="833630"/>
            <a:ext cx="1626947" cy="208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" y="3000576"/>
            <a:ext cx="1636388" cy="20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9" y="2636151"/>
            <a:ext cx="3041154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8A8B-D46E-5D66-88F9-280E59A0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B17304B-D74E-2317-0936-BA017AC6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long-read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BD407D8D-769A-F2AB-3F5D-6B8AA8D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3" name="Picture 9">
            <a:extLst>
              <a:ext uri="{FF2B5EF4-FFF2-40B4-BE49-F238E27FC236}">
                <a16:creationId xmlns:a16="http://schemas.microsoft.com/office/drawing/2014/main" id="{2BFB3DB7-C83B-1CD9-D6E4-D0EB79B4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38" y="1182560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78C86646-F171-6A3C-192A-27E96607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7" y="3112655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68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963" y="102393"/>
            <a:ext cx="8229600" cy="840952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413" y="3342735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04" y="3505857"/>
            <a:ext cx="3495675" cy="13234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sz="2000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63" y="1268098"/>
            <a:ext cx="2846842" cy="191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4" y="1051156"/>
            <a:ext cx="4081754" cy="246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96720" y="769663"/>
            <a:ext cx="5818414" cy="267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" y="3469327"/>
            <a:ext cx="6807459" cy="15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632" y="24211"/>
            <a:ext cx="5078413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712057"/>
            <a:ext cx="2065046" cy="139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18" y="2168893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+mn-lt"/>
              </a:rPr>
              <a:t>MinION</a:t>
            </a:r>
            <a:r>
              <a:rPr lang="en-US" altLang="en-US" sz="2400" dirty="0">
                <a:latin typeface="+mn-lt"/>
              </a:rPr>
              <a:t>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5106" y="213567"/>
            <a:ext cx="6408737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0" y="988236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8" y="2594701"/>
            <a:ext cx="4656654" cy="244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746" y="4253316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77257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91" y="801156"/>
            <a:ext cx="4324609" cy="4171525"/>
          </a:xfrm>
          <a:prstGeom prst="rect">
            <a:avLst/>
          </a:prstGeom>
        </p:spPr>
      </p:pic>
      <p:pic>
        <p:nvPicPr>
          <p:cNvPr id="3" name="image3.png">
            <a:extLst>
              <a:ext uri="{FF2B5EF4-FFF2-40B4-BE49-F238E27FC236}">
                <a16:creationId xmlns:a16="http://schemas.microsoft.com/office/drawing/2014/main" id="{CA12C91E-00EA-25FE-C821-CFE9C0C341B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8053" y="1937130"/>
            <a:ext cx="2940929" cy="275855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08407-89B7-A1BF-6124-B6444E1BAF6E}"/>
              </a:ext>
            </a:extLst>
          </p:cNvPr>
          <p:cNvSpPr txBox="1"/>
          <p:nvPr/>
        </p:nvSpPr>
        <p:spPr>
          <a:xfrm>
            <a:off x="1108809" y="4695682"/>
            <a:ext cx="21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Liu et al., 2023, New Phytologist</a:t>
            </a:r>
          </a:p>
        </p:txBody>
      </p:sp>
      <p:pic>
        <p:nvPicPr>
          <p:cNvPr id="10" name="Picture 9" descr="Close-up of wheat plants&#10;&#10;AI-generated content may be incorrect.">
            <a:extLst>
              <a:ext uri="{FF2B5EF4-FFF2-40B4-BE49-F238E27FC236}">
                <a16:creationId xmlns:a16="http://schemas.microsoft.com/office/drawing/2014/main" id="{B5355388-E31B-ECDE-37DA-D36C458F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27" y="754434"/>
            <a:ext cx="2044467" cy="10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2C13B-E416-C018-6405-A307126D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pless Telomere to Telomere human genome (T2T-CHM13) now available">
            <a:extLst>
              <a:ext uri="{FF2B5EF4-FFF2-40B4-BE49-F238E27FC236}">
                <a16:creationId xmlns:a16="http://schemas.microsoft.com/office/drawing/2014/main" id="{EF2DE3A9-711B-B50D-1E8D-97A14A3AF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2101305"/>
            <a:ext cx="3978134" cy="22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2C41305B-CDB1-FDA1-A073-693BC613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DB138-E044-3C17-7B49-0429083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67" y="290917"/>
            <a:ext cx="7231033" cy="1444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747D7-12B0-CFDE-3D26-B2792B37B633}"/>
              </a:ext>
            </a:extLst>
          </p:cNvPr>
          <p:cNvSpPr txBox="1"/>
          <p:nvPr/>
        </p:nvSpPr>
        <p:spPr>
          <a:xfrm>
            <a:off x="4555375" y="2196158"/>
            <a:ext cx="4281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 finish the last remaining regions of the genome, we leveraged the complementary aspects of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PacBio HiFi </a:t>
            </a:r>
            <a:r>
              <a:rPr lang="en-US" sz="2000" dirty="0">
                <a:latin typeface="+mn-lt"/>
              </a:rPr>
              <a:t>and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Oxford Nanopore ultralong-read </a:t>
            </a:r>
            <a:r>
              <a:rPr lang="en-US" sz="2000" dirty="0">
                <a:latin typeface="+mn-lt"/>
              </a:rPr>
              <a:t>sequencing to assemble the uniformly homozygous CHM13hTERT cell line.</a:t>
            </a:r>
          </a:p>
        </p:txBody>
      </p:sp>
    </p:spTree>
    <p:extLst>
      <p:ext uri="{BB962C8B-B14F-4D97-AF65-F5344CB8AC3E}">
        <p14:creationId xmlns:p14="http://schemas.microsoft.com/office/powerpoint/2010/main" val="112152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D64EC-D93A-4D2C-5A57-87A2A75B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110BE-8431-5304-0816-FF03DF7BD15F}"/>
              </a:ext>
            </a:extLst>
          </p:cNvPr>
          <p:cNvSpPr txBox="1"/>
          <p:nvPr/>
        </p:nvSpPr>
        <p:spPr>
          <a:xfrm>
            <a:off x="3222713" y="1610294"/>
            <a:ext cx="5744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The two most widely used commercial technologies are Pacific Biosciences’ Single Molecule Real-Time (SMRT) sequencing (average read length ~20 kb with &gt;99.9% accuracy for HiFi reads) and Oxford Nanopore Technologies’ nanopore sequencing (average read length ~100 kb for ultra-long reads, ~99% accuracy for R10.4). 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517619-AC03-46D0-B12C-5735B234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7292"/>
            <a:ext cx="2715637" cy="3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64D6B9-D5B5-77A6-AD52-38CBAB6AB36A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79"/>
            <a:ext cx="8229600" cy="7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Method of the Year 2022: Long-read sequencing</a:t>
            </a:r>
          </a:p>
        </p:txBody>
      </p:sp>
    </p:spTree>
    <p:extLst>
      <p:ext uri="{BB962C8B-B14F-4D97-AF65-F5344CB8AC3E}">
        <p14:creationId xmlns:p14="http://schemas.microsoft.com/office/powerpoint/2010/main" val="24929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019" y="3226262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399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19" y="3750030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631" y="942800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4502798"/>
            <a:ext cx="8851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4476781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4502798"/>
            <a:ext cx="9541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5" y="4613219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372" y="1905952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538939"/>
            <a:ext cx="0" cy="3937842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3" y="211989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0" y="1009461"/>
            <a:ext cx="82295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latin typeface="Arial" panose="020B0604020202020204" pitchFamily="34" charset="0"/>
              </a:rPr>
              <a:t>De novo </a:t>
            </a:r>
            <a:r>
              <a:rPr lang="en-US" altLang="en-US" sz="2400" dirty="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 dirty="0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64" y="2933711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53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65" y="787896"/>
            <a:ext cx="5791383" cy="4254891"/>
          </a:xfrm>
        </p:spPr>
        <p:txBody>
          <a:bodyPr/>
          <a:lstStyle/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Up to 25 kb, &lt;1% error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10</a:t>
            </a:r>
            <a:r>
              <a:rPr lang="en-US" altLang="en-US" sz="2400" dirty="0">
                <a:ea typeface="ＭＳ Ｐゴシック" panose="020B0600070205080204" pitchFamily="34" charset="-128"/>
              </a:rPr>
              <a:t>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958773" y="1008312"/>
            <a:ext cx="3017837" cy="2665829"/>
            <a:chOff x="5702300" y="3712329"/>
            <a:chExt cx="3302000" cy="2839904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790806" cy="360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5F41C-F617-5917-0B38-4009D3CD035E}"/>
              </a:ext>
            </a:extLst>
          </p:cNvPr>
          <p:cNvSpPr txBox="1"/>
          <p:nvPr/>
        </p:nvSpPr>
        <p:spPr>
          <a:xfrm>
            <a:off x="6324123" y="2392122"/>
            <a:ext cx="231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No longer 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882066"/>
            <a:ext cx="5001087" cy="4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911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9907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22" y="2319025"/>
            <a:ext cx="2145190" cy="24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486"/>
            <a:ext cx="1150740" cy="1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002" y="1878806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154978" cy="542925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53" y="803024"/>
            <a:ext cx="37874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Goal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Platform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Read length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Rate and type of sequence errors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Sequencing depth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Biological control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71406"/>
              </p:ext>
            </p:extLst>
          </p:nvPr>
        </p:nvGraphicFramePr>
        <p:xfrm>
          <a:off x="373053" y="3111348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1462"/>
            <a:ext cx="8229600" cy="90190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12432" y="1623736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CFC1-B37E-6ACD-4D13-FC3AF6A1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70D8793F-BF79-07C4-BE97-46623809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67D3FFD1-BAA8-1C52-B212-A0BE29293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BF3C26AA-13C1-1CDB-A98E-B740FF93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476" y="1168887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85CF3469-E40F-8524-F07D-766A3425D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5" y="341312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70C2615D-936C-E334-007D-145F1182B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" y="1646237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BF864ACF-A506-9FFB-4C48-ED776E75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5" y="2944812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751E5-A6F6-43E7-5722-A6C151AF92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906463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2A203EE9-3371-9C70-6764-ADF8A9E30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7" y="-28574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D7EB8DA2-85B1-2842-EFAA-B25B69DD1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58" y="4249737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2A444-E14F-F7DD-B17F-A534F40642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2230438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9F40B441-D9C3-413E-4F33-569A0E28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1" y="4775200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8A4283-A4AD-B949-8758-C8925982B7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3529013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92C4B4DA-02C2-8F4E-D4D1-7DA6A829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2278549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85B96227-D531-F4A8-2205-2E340BC6B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3791437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Standard data (e.g., FASTQ) are output</a:t>
            </a:r>
          </a:p>
        </p:txBody>
      </p:sp>
    </p:spTree>
    <p:extLst>
      <p:ext uri="{BB962C8B-B14F-4D97-AF65-F5344CB8AC3E}">
        <p14:creationId xmlns:p14="http://schemas.microsoft.com/office/powerpoint/2010/main" val="252656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13827" y="474294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937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1480"/>
            <a:ext cx="3936977" cy="43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738672" y="3245576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42" y="705233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546258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4749826" y="523710"/>
            <a:ext cx="3328309" cy="2502023"/>
            <a:chOff x="4691008" y="890891"/>
            <a:chExt cx="3995792" cy="3185809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008" y="1331859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5934" y="890891"/>
              <a:ext cx="1865730" cy="5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3195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6" y="2341562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4038240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66" y="3154118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" y="3221564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609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1" y="1302545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02790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1" y="1302545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2393"/>
            <a:ext cx="8229600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8" y="1846595"/>
            <a:ext cx="1902242" cy="1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178364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9" y="917063"/>
            <a:ext cx="7675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single read is generated for each template/cluster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3260740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1710546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421085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201217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2713846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2" y="326232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2" y="311543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7738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1" y="224077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1" y="171054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1617"/>
            <a:ext cx="8229600" cy="5429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0" y="2115004"/>
            <a:ext cx="5665911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Two reads are generated for each template cluster.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1</a:t>
            </a:r>
            <a:r>
              <a:rPr lang="en-US" altLang="en-US" baseline="30000" dirty="0"/>
              <a:t>st</a:t>
            </a:r>
            <a:r>
              <a:rPr lang="en-US" altLang="en-US" dirty="0"/>
              <a:t> is from one end with one primer.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2</a:t>
            </a:r>
            <a:r>
              <a:rPr lang="en-US" altLang="en-US" baseline="30000" dirty="0"/>
              <a:t>nd</a:t>
            </a:r>
            <a:r>
              <a:rPr lang="en-US" altLang="en-US" dirty="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104245" y="279010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1239915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3740228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24188" y="154154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24177" y="2243216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41664" y="4041853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40063" y="3352877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74045" y="2791696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6093586" y="2645149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14" y="2040016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877" y="314332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14605"/>
            <a:ext cx="8229600" cy="687952"/>
          </a:xfrm>
        </p:spPr>
        <p:txBody>
          <a:bodyPr/>
          <a:lstStyle/>
          <a:p>
            <a:r>
              <a:rPr lang="en-US" altLang="en-US" sz="3200" dirty="0">
                <a:latin typeface="+mn-lt"/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412" y="1175814"/>
            <a:ext cx="5678991" cy="25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53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8988"/>
            <a:ext cx="6054398" cy="42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1" y="5457826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1700577" y="1856805"/>
            <a:ext cx="2519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49" y="1477964"/>
            <a:ext cx="1785939" cy="254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665D2-131C-8C5A-9D59-022886F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0" y="999177"/>
            <a:ext cx="5128688" cy="36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EC6F-50E5-A6D0-5920-ED415A42721C}"/>
              </a:ext>
            </a:extLst>
          </p:cNvPr>
          <p:cNvSpPr txBox="1"/>
          <p:nvPr/>
        </p:nvSpPr>
        <p:spPr>
          <a:xfrm>
            <a:off x="4342064" y="4767263"/>
            <a:ext cx="25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</a:rPr>
              <a:t>Satam</a:t>
            </a:r>
            <a:r>
              <a:rPr lang="en-US" sz="1200" dirty="0">
                <a:latin typeface="+mn-lt"/>
              </a:rPr>
              <a:t> et al., 2023, Biology, 12(7):997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9683A-6A9B-7A1F-55F1-3436BD98E0C6}"/>
              </a:ext>
            </a:extLst>
          </p:cNvPr>
          <p:cNvSpPr txBox="1"/>
          <p:nvPr/>
        </p:nvSpPr>
        <p:spPr>
          <a:xfrm>
            <a:off x="4470401" y="2160586"/>
            <a:ext cx="11897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0648-26AF-923E-5E98-D3B61C1F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1CB7907-C72A-426C-0982-853F050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7B75BDE-9458-E8B3-41CF-A4FB5E1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2" name="Picture 8">
            <a:extLst>
              <a:ext uri="{FF2B5EF4-FFF2-40B4-BE49-F238E27FC236}">
                <a16:creationId xmlns:a16="http://schemas.microsoft.com/office/drawing/2014/main" id="{25107905-E8B8-77DB-A2E9-33326789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6" y="975344"/>
            <a:ext cx="4227366" cy="229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598FE5C0-C9D4-2013-449D-AC11F056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9673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42021E61-51D4-AD7A-A5E3-24C084FD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5" y="3254583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7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96" y="1287273"/>
            <a:ext cx="5727404" cy="2680038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Highly sensitive and nonstop reading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Before single molecular &amp; "super long" sequencing technologies,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sz="2400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" y="1176189"/>
            <a:ext cx="3954869" cy="2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2E95B7-0C9F-C4B5-A28C-DDB58F576255}"/>
              </a:ext>
            </a:extLst>
          </p:cNvPr>
          <p:cNvSpPr txBox="1">
            <a:spLocks/>
          </p:cNvSpPr>
          <p:nvPr/>
        </p:nvSpPr>
        <p:spPr bwMode="auto">
          <a:xfrm>
            <a:off x="457200" y="298881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Ideal sequencing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775" y="1560107"/>
            <a:ext cx="4149184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40" y="69215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50" y="1778364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3" y="2953083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1275910"/>
            <a:ext cx="0" cy="50320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4" y="322264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40" y="4090218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2359084"/>
            <a:ext cx="0" cy="58466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26" y="4615681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3530012"/>
            <a:ext cx="0" cy="558136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774" y="2669769"/>
            <a:ext cx="440365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Hundreds to thousands of millions of DNA fragments are sequenced </a:t>
            </a:r>
            <a:r>
              <a:rPr lang="en-US" altLang="en-US" sz="2400" b="1" i="1" dirty="0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220847" y="1100427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02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065546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06554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Nucleotide detector: </a:t>
            </a:r>
            <a:r>
              <a:rPr lang="en-US" altLang="en-US" sz="2400" b="1" dirty="0">
                <a:latin typeface="+mn-lt"/>
              </a:rPr>
              <a:t>VERY</a:t>
            </a:r>
            <a:r>
              <a:rPr lang="en-US" altLang="en-US" sz="2400" dirty="0">
                <a:latin typeface="+mn-lt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086183"/>
            <a:ext cx="3045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4" y="240823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+mn-lt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" y="3741173"/>
            <a:ext cx="833439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"Having many thousands of identical copies of a DNA fragment </a:t>
            </a:r>
            <a:r>
              <a:rPr lang="en-US" altLang="en-US" sz="2400" b="1" i="1" u="sng" dirty="0">
                <a:latin typeface="+mn-lt"/>
              </a:rPr>
              <a:t>in a defined area </a:t>
            </a:r>
            <a:r>
              <a:rPr lang="en-US" altLang="en-US" sz="2400" dirty="0">
                <a:latin typeface="+mn-lt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27522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087771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404D3B13-35F3-E471-E606-431E5905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68" y="4617562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34831</TotalTime>
  <Words>1139</Words>
  <Application>Microsoft Macintosh PowerPoint</Application>
  <PresentationFormat>On-screen Show (16:9)</PresentationFormat>
  <Paragraphs>299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Courier New</vt:lpstr>
      <vt:lpstr>Helvetica</vt:lpstr>
      <vt:lpstr>Verdana</vt:lpstr>
      <vt:lpstr>Office Theme</vt:lpstr>
      <vt:lpstr>Topic 3: Next-gen Sequencing Technologies  Bioinformatics Applications (PLPTH813)</vt:lpstr>
      <vt:lpstr>The sequencing technology is key for a wide range of biological researches </vt:lpstr>
      <vt:lpstr>Sanger sequencing technology - I</vt:lpstr>
      <vt:lpstr>Sanger sequencing technology - II</vt:lpstr>
      <vt:lpstr>Next-gen sequencing (NGS) technologies</vt:lpstr>
      <vt:lpstr>Major next-gen sequencing (NGS) technologies</vt:lpstr>
      <vt:lpstr>Highly sensitive and nonstop reading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Reversible terminator chemistry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library prep workflow</vt:lpstr>
      <vt:lpstr>PowerPoint Presentation</vt:lpstr>
      <vt:lpstr>Less biases (e.g., GC content)</vt:lpstr>
      <vt:lpstr>Early-generation PacBio for genome assembly</vt:lpstr>
      <vt:lpstr>Major long-read technologies</vt:lpstr>
      <vt:lpstr>Oxford Nanopore A promising technology</vt:lpstr>
      <vt:lpstr>Nanopore devices</vt:lpstr>
      <vt:lpstr>Applications of Nanopore sequencing</vt:lpstr>
      <vt:lpstr>PowerPoint Presentation</vt:lpstr>
      <vt:lpstr>PowerPoint Presentation</vt:lpstr>
      <vt:lpstr>PowerPoint Presentation</vt:lpstr>
      <vt:lpstr>Sequence errors and read lengths</vt:lpstr>
      <vt:lpstr>Case study</vt:lpstr>
      <vt:lpstr>Sequence platforms</vt:lpstr>
      <vt:lpstr>Experimental design</vt:lpstr>
      <vt:lpstr>Illumina platforms and terminologies Illumina video</vt:lpstr>
      <vt:lpstr>COMMON in all NGS platforms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256</cp:revision>
  <cp:lastPrinted>2011-03-25T16:13:09Z</cp:lastPrinted>
  <dcterms:created xsi:type="dcterms:W3CDTF">2012-03-28T06:01:44Z</dcterms:created>
  <dcterms:modified xsi:type="dcterms:W3CDTF">2025-01-30T15:45:32Z</dcterms:modified>
</cp:coreProperties>
</file>